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6" r:id="rId4"/>
  </p:sldMasterIdLst>
  <p:notesMasterIdLst>
    <p:notesMasterId r:id="rId17"/>
  </p:notesMasterIdLst>
  <p:handoutMasterIdLst>
    <p:handoutMasterId r:id="rId18"/>
  </p:handoutMasterIdLst>
  <p:sldIdLst>
    <p:sldId id="256" r:id="rId5"/>
    <p:sldId id="272" r:id="rId6"/>
    <p:sldId id="263" r:id="rId7"/>
    <p:sldId id="267" r:id="rId8"/>
    <p:sldId id="268" r:id="rId9"/>
    <p:sldId id="258" r:id="rId10"/>
    <p:sldId id="269" r:id="rId11"/>
    <p:sldId id="270" r:id="rId12"/>
    <p:sldId id="271" r:id="rId13"/>
    <p:sldId id="273" r:id="rId14"/>
    <p:sldId id="262"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712" autoAdjust="0"/>
  </p:normalViewPr>
  <p:slideViewPr>
    <p:cSldViewPr snapToGrid="0">
      <p:cViewPr varScale="1">
        <p:scale>
          <a:sx n="125" d="100"/>
          <a:sy n="125" d="100"/>
        </p:scale>
        <p:origin x="298" y="77"/>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1/23/2020</a:t>
            </a:fld>
            <a:endParaRPr lang="en-US" dirty="0"/>
          </a:p>
        </p:txBody>
      </p:sp>
      <p:sp>
        <p:nvSpPr>
          <p:cNvPr id="4" name="Footer Placeholder 3">
            <a:extLst>
              <a:ext uri="{FF2B5EF4-FFF2-40B4-BE49-F238E27FC236}">
                <a16:creationId xmlns:a16="http://schemas.microsoft.com/office/drawing/2014/main"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1/23/2020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22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108796760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959643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62166027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302542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191080439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187829420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3376210450"/>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243166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305908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333916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7" name="Graphic 16">
            <a:extLst>
              <a:ext uri="{FF2B5EF4-FFF2-40B4-BE49-F238E27FC236}">
                <a16:creationId xmlns:a16="http://schemas.microsoft.com/office/drawing/2014/main" id="{455FB62E-CC4D-4603-81F7-29952462E030}"/>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84261A8A-37C8-4A79-BFA0-C55F1F8205D8}"/>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DBBE91F6-79F2-47AD-AF53-42E1CB444E8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10" name="Graphic 17">
            <a:extLst>
              <a:ext uri="{FF2B5EF4-FFF2-40B4-BE49-F238E27FC236}">
                <a16:creationId xmlns:a16="http://schemas.microsoft.com/office/drawing/2014/main" id="{2F8B398C-7BD3-4741-ADC5-CFF03606FC06}"/>
              </a:ext>
            </a:extLst>
          </p:cNvPr>
          <p:cNvGrpSpPr/>
          <p:nvPr userDrawn="1"/>
        </p:nvGrpSpPr>
        <p:grpSpPr>
          <a:xfrm>
            <a:off x="-12715" y="-12715"/>
            <a:ext cx="7434968" cy="5461207"/>
            <a:chOff x="-12715" y="-12715"/>
            <a:chExt cx="7434968" cy="5461207"/>
          </a:xfrm>
        </p:grpSpPr>
        <p:sp>
          <p:nvSpPr>
            <p:cNvPr id="11" name="Freeform: Shape 10">
              <a:extLst>
                <a:ext uri="{FF2B5EF4-FFF2-40B4-BE49-F238E27FC236}">
                  <a16:creationId xmlns:a16="http://schemas.microsoft.com/office/drawing/2014/main" id="{6EEC045F-AE39-4353-A98F-804F06F6172A}"/>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C1F70CEA-BFCA-4493-9E41-D6273A0414CC}"/>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156537-0953-420D-A45B-BC04E33BF807}"/>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4E1FBB33-9472-43C3-AF51-E11313DC2A6F}"/>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21767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1442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6692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152336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980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noProof="0"/>
              <a:t>MM.DD.20XX</a:t>
            </a:r>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7" name="Graphic 16">
            <a:extLst>
              <a:ext uri="{FF2B5EF4-FFF2-40B4-BE49-F238E27FC236}">
                <a16:creationId xmlns:a16="http://schemas.microsoft.com/office/drawing/2014/main" id="{39FA1C59-E3AD-4826-8941-5FA00AABBFD8}"/>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0EC476A5-23A9-43D1-A381-385A928B272F}"/>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BAFA0079-37D4-4FFE-969A-830738F62680}"/>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10" name="Graphic 17">
            <a:extLst>
              <a:ext uri="{FF2B5EF4-FFF2-40B4-BE49-F238E27FC236}">
                <a16:creationId xmlns:a16="http://schemas.microsoft.com/office/drawing/2014/main" id="{4F695515-0313-46DD-AF69-A121C8D2F84D}"/>
              </a:ext>
            </a:extLst>
          </p:cNvPr>
          <p:cNvGrpSpPr/>
          <p:nvPr userDrawn="1"/>
        </p:nvGrpSpPr>
        <p:grpSpPr>
          <a:xfrm>
            <a:off x="-12715" y="-12715"/>
            <a:ext cx="7434968" cy="5461207"/>
            <a:chOff x="-12715" y="-12715"/>
            <a:chExt cx="7434968" cy="5461207"/>
          </a:xfrm>
        </p:grpSpPr>
        <p:sp>
          <p:nvSpPr>
            <p:cNvPr id="11" name="Freeform: Shape 10">
              <a:extLst>
                <a:ext uri="{FF2B5EF4-FFF2-40B4-BE49-F238E27FC236}">
                  <a16:creationId xmlns:a16="http://schemas.microsoft.com/office/drawing/2014/main" id="{29A8FAC9-06BE-494F-A5B6-448CD9B2B005}"/>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C0792DA5-17F1-47E3-B0A2-42F65C283EA5}"/>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0E973397-7C64-46AE-8EC8-6826CB898C1B}"/>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BE223CCA-0718-4D2A-8C86-C1B8BBD1757A}"/>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1028942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9872488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224023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Click to 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noProof="0"/>
              <a:t>MM.DD.20XX</a:t>
            </a:r>
            <a:endParaRPr lang="en-US" noProof="0"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8" name="Graphic 16">
            <a:extLst>
              <a:ext uri="{FF2B5EF4-FFF2-40B4-BE49-F238E27FC236}">
                <a16:creationId xmlns:a16="http://schemas.microsoft.com/office/drawing/2014/main" id="{49132642-4B66-4B71-A4F4-9C0D882D37EA}"/>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12FAD293-D217-4B43-819B-A34F99D2922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9BD76B23-5585-4CC1-8780-F6118A58B31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11" name="Graphic 17">
            <a:extLst>
              <a:ext uri="{FF2B5EF4-FFF2-40B4-BE49-F238E27FC236}">
                <a16:creationId xmlns:a16="http://schemas.microsoft.com/office/drawing/2014/main" id="{BE88D31B-E699-411D-BB6F-0993FAAE026D}"/>
              </a:ext>
            </a:extLst>
          </p:cNvPr>
          <p:cNvGrpSpPr/>
          <p:nvPr userDrawn="1"/>
        </p:nvGrpSpPr>
        <p:grpSpPr>
          <a:xfrm>
            <a:off x="-12715" y="-12715"/>
            <a:ext cx="7434968" cy="5461207"/>
            <a:chOff x="-12715" y="-12715"/>
            <a:chExt cx="7434968" cy="5461207"/>
          </a:xfrm>
        </p:grpSpPr>
        <p:sp>
          <p:nvSpPr>
            <p:cNvPr id="12" name="Freeform: Shape 11">
              <a:extLst>
                <a:ext uri="{FF2B5EF4-FFF2-40B4-BE49-F238E27FC236}">
                  <a16:creationId xmlns:a16="http://schemas.microsoft.com/office/drawing/2014/main" id="{6BA89A19-B0B1-42F5-A8ED-7022E55715FE}"/>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A0425E7-24B4-4472-AAB6-6093D99AF7D7}"/>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4BCD550B-E731-4DA9-AA6A-457C149928D0}"/>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DFF0DF93-434A-45E6-ADB7-EF4408FF999F}"/>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160523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noProof="0"/>
              <a:t>MM.DD.20XX</a:t>
            </a:r>
            <a:endParaRPr lang="en-US" noProof="0" dirty="0"/>
          </a:p>
        </p:txBody>
      </p:sp>
      <p:sp>
        <p:nvSpPr>
          <p:cNvPr id="8" name="Footer Placeholder 7"/>
          <p:cNvSpPr>
            <a:spLocks noGrp="1"/>
          </p:cNvSpPr>
          <p:nvPr>
            <p:ph type="ftr" sz="quarter" idx="11"/>
          </p:nvPr>
        </p:nvSpPr>
        <p:spPr/>
        <p:txBody>
          <a:bodyPr/>
          <a:lstStyle/>
          <a:p>
            <a:r>
              <a:rPr lang="en-US" noProof="0"/>
              <a:t>ADD A FOOTER</a:t>
            </a:r>
            <a:endParaRPr lang="en-US" noProof="0" dirty="0"/>
          </a:p>
        </p:txBody>
      </p:sp>
      <p:sp>
        <p:nvSpPr>
          <p:cNvPr id="9" name="Slide Number Placeholder 8"/>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0" name="Graphic 16">
            <a:extLst>
              <a:ext uri="{FF2B5EF4-FFF2-40B4-BE49-F238E27FC236}">
                <a16:creationId xmlns:a16="http://schemas.microsoft.com/office/drawing/2014/main" id="{302B63A5-95E1-4410-B089-2808499E7506}"/>
              </a:ext>
            </a:extLst>
          </p:cNvPr>
          <p:cNvGrpSpPr/>
          <p:nvPr userDrawn="1"/>
        </p:nvGrpSpPr>
        <p:grpSpPr>
          <a:xfrm>
            <a:off x="10962579" y="5678327"/>
            <a:ext cx="1234800" cy="1051200"/>
            <a:chOff x="5626893" y="3026568"/>
            <a:chExt cx="937260" cy="800760"/>
          </a:xfrm>
        </p:grpSpPr>
        <p:sp>
          <p:nvSpPr>
            <p:cNvPr id="11" name="Freeform: Shape 10">
              <a:extLst>
                <a:ext uri="{FF2B5EF4-FFF2-40B4-BE49-F238E27FC236}">
                  <a16:creationId xmlns:a16="http://schemas.microsoft.com/office/drawing/2014/main" id="{B7591071-0D26-490E-AD59-F47A57DFD727}"/>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EFA3621C-CD1A-4C79-9E9F-541FE337973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13" name="Graphic 17">
            <a:extLst>
              <a:ext uri="{FF2B5EF4-FFF2-40B4-BE49-F238E27FC236}">
                <a16:creationId xmlns:a16="http://schemas.microsoft.com/office/drawing/2014/main" id="{D1B31BE9-E0B9-4794-93D3-747928B9CE27}"/>
              </a:ext>
            </a:extLst>
          </p:cNvPr>
          <p:cNvGrpSpPr/>
          <p:nvPr userDrawn="1"/>
        </p:nvGrpSpPr>
        <p:grpSpPr>
          <a:xfrm>
            <a:off x="-12715" y="-12715"/>
            <a:ext cx="7434968" cy="5461207"/>
            <a:chOff x="-12715" y="-12715"/>
            <a:chExt cx="7434968" cy="5461207"/>
          </a:xfrm>
        </p:grpSpPr>
        <p:sp>
          <p:nvSpPr>
            <p:cNvPr id="14" name="Freeform: Shape 13">
              <a:extLst>
                <a:ext uri="{FF2B5EF4-FFF2-40B4-BE49-F238E27FC236}">
                  <a16:creationId xmlns:a16="http://schemas.microsoft.com/office/drawing/2014/main" id="{8D189CC4-0B9E-44CA-896B-176880F25129}"/>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84F1EB7C-5A0C-4547-B96B-761CECA7F6B7}"/>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602B1679-FE0B-4F23-B754-5C315D0BDA00}"/>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7" name="Freeform: Shape 16">
              <a:extLst>
                <a:ext uri="{FF2B5EF4-FFF2-40B4-BE49-F238E27FC236}">
                  <a16:creationId xmlns:a16="http://schemas.microsoft.com/office/drawing/2014/main" id="{30CDFB5E-6F93-4074-84C6-F9ACD511635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10577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noProof="0"/>
              <a:t>MM.DD.20XX</a:t>
            </a:r>
            <a:endParaRPr lang="en-US" noProof="0" dirty="0"/>
          </a:p>
        </p:txBody>
      </p:sp>
      <p:sp>
        <p:nvSpPr>
          <p:cNvPr id="4" name="Footer Placeholder 3"/>
          <p:cNvSpPr>
            <a:spLocks noGrp="1"/>
          </p:cNvSpPr>
          <p:nvPr>
            <p:ph type="ftr" sz="quarter" idx="11"/>
          </p:nvPr>
        </p:nvSpPr>
        <p:spPr/>
        <p:txBody>
          <a:bodyPr/>
          <a:lstStyle/>
          <a:p>
            <a:r>
              <a:rPr lang="en-US" noProof="0"/>
              <a:t>ADD A FOOTER</a:t>
            </a:r>
            <a:endParaRPr lang="en-US" noProof="0" dirty="0"/>
          </a:p>
        </p:txBody>
      </p:sp>
      <p:sp>
        <p:nvSpPr>
          <p:cNvPr id="5" name="Slide Number Placeholder 4"/>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6" name="Graphic 16">
            <a:extLst>
              <a:ext uri="{FF2B5EF4-FFF2-40B4-BE49-F238E27FC236}">
                <a16:creationId xmlns:a16="http://schemas.microsoft.com/office/drawing/2014/main" id="{BC2A98E3-133B-42F3-8E54-68BB87ED2A69}"/>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E7F55F4E-69FE-4873-BABD-2A8744D19850}"/>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8985E85B-F7EA-4919-AAA3-62A18EA74CB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9" name="Graphic 17">
            <a:extLst>
              <a:ext uri="{FF2B5EF4-FFF2-40B4-BE49-F238E27FC236}">
                <a16:creationId xmlns:a16="http://schemas.microsoft.com/office/drawing/2014/main" id="{0AE18B6E-DAF3-437E-A5A2-648E74FF3D60}"/>
              </a:ext>
            </a:extLst>
          </p:cNvPr>
          <p:cNvGrpSpPr/>
          <p:nvPr userDrawn="1"/>
        </p:nvGrpSpPr>
        <p:grpSpPr>
          <a:xfrm>
            <a:off x="-12715" y="-12715"/>
            <a:ext cx="7434968" cy="5461207"/>
            <a:chOff x="-12715" y="-12715"/>
            <a:chExt cx="7434968" cy="5461207"/>
          </a:xfrm>
        </p:grpSpPr>
        <p:sp>
          <p:nvSpPr>
            <p:cNvPr id="10" name="Freeform: Shape 9">
              <a:extLst>
                <a:ext uri="{FF2B5EF4-FFF2-40B4-BE49-F238E27FC236}">
                  <a16:creationId xmlns:a16="http://schemas.microsoft.com/office/drawing/2014/main" id="{DBD511B1-5814-4267-BD1C-005B73B2900C}"/>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D3CD4D4B-17DE-4978-9BEF-30ACF9FA04D5}"/>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EB411244-1D1B-4A40-8E51-8042E36C9BF2}"/>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EBECDA3-E91D-4806-9929-B0D2946340FB}"/>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78560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noProof="0"/>
              <a:t>MM.DD.20XX</a:t>
            </a:r>
            <a:endParaRPr lang="en-US" noProof="0" dirty="0"/>
          </a:p>
        </p:txBody>
      </p:sp>
      <p:sp>
        <p:nvSpPr>
          <p:cNvPr id="3" name="Footer Placeholder 2"/>
          <p:cNvSpPr>
            <a:spLocks noGrp="1"/>
          </p:cNvSpPr>
          <p:nvPr>
            <p:ph type="ftr" sz="quarter" idx="11"/>
          </p:nvPr>
        </p:nvSpPr>
        <p:spPr/>
        <p:txBody>
          <a:bodyPr/>
          <a:lstStyle/>
          <a:p>
            <a:r>
              <a:rPr lang="en-US" noProof="0"/>
              <a:t>ADD A FOOTER</a:t>
            </a:r>
            <a:endParaRPr lang="en-US" noProof="0" dirty="0"/>
          </a:p>
        </p:txBody>
      </p:sp>
      <p:sp>
        <p:nvSpPr>
          <p:cNvPr id="4" name="Slide Number Placeholder 3"/>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5" name="Graphic 16">
            <a:extLst>
              <a:ext uri="{FF2B5EF4-FFF2-40B4-BE49-F238E27FC236}">
                <a16:creationId xmlns:a16="http://schemas.microsoft.com/office/drawing/2014/main" id="{210428EF-F43F-4597-8F74-A187509659E6}"/>
              </a:ext>
            </a:extLst>
          </p:cNvPr>
          <p:cNvGrpSpPr/>
          <p:nvPr userDrawn="1"/>
        </p:nvGrpSpPr>
        <p:grpSpPr>
          <a:xfrm>
            <a:off x="10962579" y="5678327"/>
            <a:ext cx="1234800" cy="1051200"/>
            <a:chOff x="5626893" y="3026568"/>
            <a:chExt cx="937260" cy="800760"/>
          </a:xfrm>
        </p:grpSpPr>
        <p:sp>
          <p:nvSpPr>
            <p:cNvPr id="6" name="Freeform: Shape 5">
              <a:extLst>
                <a:ext uri="{FF2B5EF4-FFF2-40B4-BE49-F238E27FC236}">
                  <a16:creationId xmlns:a16="http://schemas.microsoft.com/office/drawing/2014/main" id="{D5E52533-6ED5-4D4B-A390-8E56740F719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7" name="Freeform: Shape 6">
              <a:extLst>
                <a:ext uri="{FF2B5EF4-FFF2-40B4-BE49-F238E27FC236}">
                  <a16:creationId xmlns:a16="http://schemas.microsoft.com/office/drawing/2014/main" id="{BCA4D9FB-509B-455C-8F55-4E6E4293C365}"/>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grpSp>
        <p:nvGrpSpPr>
          <p:cNvPr id="8" name="Graphic 17">
            <a:extLst>
              <a:ext uri="{FF2B5EF4-FFF2-40B4-BE49-F238E27FC236}">
                <a16:creationId xmlns:a16="http://schemas.microsoft.com/office/drawing/2014/main" id="{0A2FA37F-95CB-4F06-A9C1-FE1DFE2C1B19}"/>
              </a:ext>
            </a:extLst>
          </p:cNvPr>
          <p:cNvGrpSpPr/>
          <p:nvPr userDrawn="1"/>
        </p:nvGrpSpPr>
        <p:grpSpPr>
          <a:xfrm>
            <a:off x="-12715" y="-12715"/>
            <a:ext cx="7434968" cy="5461207"/>
            <a:chOff x="-12715" y="-12715"/>
            <a:chExt cx="7434968" cy="5461207"/>
          </a:xfrm>
        </p:grpSpPr>
        <p:sp>
          <p:nvSpPr>
            <p:cNvPr id="9" name="Freeform: Shape 8">
              <a:extLst>
                <a:ext uri="{FF2B5EF4-FFF2-40B4-BE49-F238E27FC236}">
                  <a16:creationId xmlns:a16="http://schemas.microsoft.com/office/drawing/2014/main" id="{08D92898-CEE1-4C13-8662-DE87CD802BBB}"/>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4E3299CF-5AE9-4784-8108-D5B572126B61}"/>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6E58D553-C44D-4805-9A50-CF4B7499B464}"/>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2B528757-ACF2-4A17-B25B-CD49323F5775}"/>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66480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1/23/2020</a:t>
            </a:fld>
            <a:endParaRPr lang="en-US"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8" name="Graphic 16">
            <a:extLst>
              <a:ext uri="{FF2B5EF4-FFF2-40B4-BE49-F238E27FC236}">
                <a16:creationId xmlns:a16="http://schemas.microsoft.com/office/drawing/2014/main" id="{46F9617F-E720-446B-8E63-352B83A4FE9E}"/>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E4527AB5-441E-4962-A027-3BFFBA73FE6B}"/>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011180D6-113A-4DC0-82A4-1C9219C6F00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11" name="Graphic 23">
            <a:extLst>
              <a:ext uri="{FF2B5EF4-FFF2-40B4-BE49-F238E27FC236}">
                <a16:creationId xmlns:a16="http://schemas.microsoft.com/office/drawing/2014/main" id="{7418DB9D-008A-4E66-A944-6488EBE2324F}"/>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00A24B0C-08BD-4A5B-B33F-385C4C1EABF2}"/>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44B1276-1697-432C-B4B8-33DC7F793405}"/>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B69B6EBF-46FE-4905-82F9-0E2A6574E2CD}"/>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62804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1/23/2020</a:t>
            </a:fld>
            <a:endParaRPr lang="en-US" dirty="0"/>
          </a:p>
        </p:txBody>
      </p:sp>
      <p:grpSp>
        <p:nvGrpSpPr>
          <p:cNvPr id="8" name="Graphic 16">
            <a:extLst>
              <a:ext uri="{FF2B5EF4-FFF2-40B4-BE49-F238E27FC236}">
                <a16:creationId xmlns:a16="http://schemas.microsoft.com/office/drawing/2014/main" id="{A69C2AE0-D6E7-4649-9360-374CCB83C09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8456AC90-B815-4A18-855B-135CB6AD12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BBE0DC58-3A52-4CA6-BAF0-BDAB9832A1C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147578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noProof="0"/>
              <a:t>MM.DD.20XX</a:t>
            </a:r>
            <a:endParaRPr lang="en-US"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noProof="0"/>
              <a:t>ADD A FOOTER</a:t>
            </a:r>
            <a:endParaRPr lang="en-U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33805759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8" r:id="rId19"/>
    <p:sldLayoutId id="2147483652" r:id="rId20"/>
    <p:sldLayoutId id="2147483653" r:id="rId21"/>
    <p:sldLayoutId id="2147483654" r:id="rId22"/>
    <p:sldLayoutId id="2147483655" r:id="rId23"/>
    <p:sldLayoutId id="2147483662" r:id="rId24"/>
    <p:sldLayoutId id="2147483663" r:id="rId25"/>
    <p:sldLayoutId id="2147483664" r:id="rId26"/>
    <p:sldLayoutId id="2147483665" r:id="rId27"/>
    <p:sldLayoutId id="2147483666" r:id="rId28"/>
    <p:sldLayoutId id="2147483669" r:id="rId29"/>
    <p:sldLayoutId id="2147483670" r:id="rId30"/>
    <p:sldLayoutId id="2147483667" r:id="rId31"/>
    <p:sldLayoutId id="2147483668" r:id="rId32"/>
    <p:sldLayoutId id="2147483660" r:id="rId33"/>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idr-consortium.net/ElectronicSurvey.html" TargetMode="Externa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mailto:jcastanedaidr@gmail.com" TargetMode="External"/><Relationship Id="rId2" Type="http://schemas.openxmlformats.org/officeDocument/2006/relationships/image" Target="../media/image8.JP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mailto:jcastanedaidr@gmail.com" TargetMode="Externa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idr-consortium.net/DataCollection.html" TargetMode="Externa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fk2Yuxw7J_niba0B_j-imEPbnJiXT5rX/view" TargetMode="External"/><Relationship Id="rId2" Type="http://schemas.openxmlformats.org/officeDocument/2006/relationships/hyperlink" Target="https://idrreferrals.net/index.php" TargetMode="External"/><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cQm6GcjrXQieyVtGt7rGkcQbcXE_GW4T/view" TargetMode="External"/><Relationship Id="rId2" Type="http://schemas.openxmlformats.org/officeDocument/2006/relationships/hyperlink" Target="https://idrreferrals.net/admin" TargetMode="External"/><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idr-consortium.net/ElectronicSurvey-Pilot.html" TargetMode="Externa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r>
              <a:rPr lang="en-US" dirty="0"/>
              <a:t>Electronic Survey Tool </a:t>
            </a:r>
            <a:endParaRPr lang="ru-RU" dirty="0"/>
          </a:p>
        </p:txBody>
      </p:sp>
      <p:pic>
        <p:nvPicPr>
          <p:cNvPr id="9" name="Picture Placeholder 8">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a:blip r:embed="rId2"/>
          <a:srcRect/>
          <a:stretch/>
        </p:blipFill>
        <p:spPr>
          <a:xfrm>
            <a:off x="364030" y="1251968"/>
            <a:ext cx="5598231" cy="4903477"/>
          </a:xfrm>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lstStyle/>
          <a:p>
            <a:r>
              <a:rPr lang="en-US" dirty="0"/>
              <a:t>IRRC Pilot </a:t>
            </a:r>
            <a:endParaRPr lang="ru-RU" dirty="0"/>
          </a:p>
        </p:txBody>
      </p:sp>
      <p:sp>
        <p:nvSpPr>
          <p:cNvPr id="7" name="Text Placeholder 6">
            <a:extLst>
              <a:ext uri="{FF2B5EF4-FFF2-40B4-BE49-F238E27FC236}">
                <a16:creationId xmlns:a16="http://schemas.microsoft.com/office/drawing/2014/main" id="{7671E014-38A6-4604-84E2-0E92500FBC52}"/>
              </a:ext>
            </a:extLst>
          </p:cNvPr>
          <p:cNvSpPr>
            <a:spLocks noGrp="1"/>
          </p:cNvSpPr>
          <p:nvPr>
            <p:ph type="body" sz="quarter" idx="16"/>
          </p:nvPr>
        </p:nvSpPr>
        <p:spPr>
          <a:xfrm rot="720000">
            <a:off x="9571744" y="580462"/>
            <a:ext cx="1389826" cy="858837"/>
          </a:xfrm>
        </p:spPr>
        <p:txBody>
          <a:bodyPr>
            <a:normAutofit fontScale="92500" lnSpcReduction="20000"/>
          </a:bodyPr>
          <a:lstStyle/>
          <a:p>
            <a:r>
              <a:rPr lang="en-US" dirty="0"/>
              <a:t>January</a:t>
            </a:r>
          </a:p>
          <a:p>
            <a:r>
              <a:rPr lang="en-US" dirty="0"/>
              <a:t>2020</a:t>
            </a:r>
            <a:endParaRPr lang="ru-RU" dirty="0"/>
          </a:p>
        </p:txBody>
      </p:sp>
      <p:pic>
        <p:nvPicPr>
          <p:cNvPr id="8" name="Picture 7">
            <a:extLst>
              <a:ext uri="{FF2B5EF4-FFF2-40B4-BE49-F238E27FC236}">
                <a16:creationId xmlns:a16="http://schemas.microsoft.com/office/drawing/2014/main" id="{97425C97-67BD-4D86-AF93-DCCADEE3BECF}"/>
              </a:ext>
            </a:extLst>
          </p:cNvPr>
          <p:cNvPicPr>
            <a:picLocks noChangeAspect="1"/>
          </p:cNvPicPr>
          <p:nvPr/>
        </p:nvPicPr>
        <p:blipFill>
          <a:blip r:embed="rId3"/>
          <a:stretch>
            <a:fillRect/>
          </a:stretch>
        </p:blipFill>
        <p:spPr>
          <a:xfrm>
            <a:off x="147312" y="62685"/>
            <a:ext cx="1005224" cy="443865"/>
          </a:xfrm>
          <a:prstGeom prst="rect">
            <a:avLst/>
          </a:prstGeom>
        </p:spPr>
      </p:pic>
    </p:spTree>
    <p:extLst>
      <p:ext uri="{BB962C8B-B14F-4D97-AF65-F5344CB8AC3E}">
        <p14:creationId xmlns:p14="http://schemas.microsoft.com/office/powerpoint/2010/main" val="399774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Additional Processes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10</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All</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a:bodyPr>
          <a:lstStyle/>
          <a:p>
            <a:r>
              <a:rPr lang="en-US" dirty="0"/>
              <a:t>Please review the web page explaining the tool and provide suggestions. </a:t>
            </a: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https://www.idr-consortium.net/ElectronicSurvey.html</a:t>
            </a:r>
            <a:endParaRPr lang="en-US" dirty="0">
              <a:solidFill>
                <a:schemeClr val="accent1">
                  <a:lumMod val="50000"/>
                </a:schemeClr>
              </a:solidFill>
            </a:endParaRPr>
          </a:p>
          <a:p>
            <a:endParaRPr lang="en-US" dirty="0">
              <a:solidFill>
                <a:schemeClr val="tx1"/>
              </a:solidFill>
            </a:endParaRPr>
          </a:p>
          <a:p>
            <a:r>
              <a:rPr lang="en-US" dirty="0">
                <a:solidFill>
                  <a:schemeClr val="tx1"/>
                </a:solidFill>
              </a:rPr>
              <a:t>We appreciate your help with this pilot. We want to make this process as helpful as possible for all users. </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3"/>
          <a:srcRect/>
          <a:stretch/>
        </p:blipFill>
        <p:spPr>
          <a:xfrm rot="720000">
            <a:off x="6383220" y="184225"/>
            <a:ext cx="4647699" cy="5531820"/>
          </a:xfrm>
        </p:spPr>
      </p:pic>
      <p:pic>
        <p:nvPicPr>
          <p:cNvPr id="7" name="Picture 6">
            <a:extLst>
              <a:ext uri="{FF2B5EF4-FFF2-40B4-BE49-F238E27FC236}">
                <a16:creationId xmlns:a16="http://schemas.microsoft.com/office/drawing/2014/main" id="{BCAAC168-C84B-459B-9969-51089926DA27}"/>
              </a:ext>
            </a:extLst>
          </p:cNvPr>
          <p:cNvPicPr>
            <a:picLocks noChangeAspect="1"/>
          </p:cNvPicPr>
          <p:nvPr/>
        </p:nvPicPr>
        <p:blipFill>
          <a:blip r:embed="rId4"/>
          <a:stretch>
            <a:fillRect/>
          </a:stretch>
        </p:blipFill>
        <p:spPr>
          <a:xfrm>
            <a:off x="147312" y="62685"/>
            <a:ext cx="1005224" cy="443865"/>
          </a:xfrm>
          <a:prstGeom prst="rect">
            <a:avLst/>
          </a:prstGeom>
        </p:spPr>
      </p:pic>
    </p:spTree>
    <p:extLst>
      <p:ext uri="{BB962C8B-B14F-4D97-AF65-F5344CB8AC3E}">
        <p14:creationId xmlns:p14="http://schemas.microsoft.com/office/powerpoint/2010/main" val="725548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CA1C1A-BC0A-4E81-82F8-5ACE20F863F6}"/>
              </a:ext>
            </a:extLst>
          </p:cNvPr>
          <p:cNvSpPr>
            <a:spLocks noGrp="1"/>
          </p:cNvSpPr>
          <p:nvPr>
            <p:ph type="title"/>
          </p:nvPr>
        </p:nvSpPr>
        <p:spPr/>
        <p:txBody>
          <a:bodyPr/>
          <a:lstStyle/>
          <a:p>
            <a:pPr algn="ctr"/>
            <a:r>
              <a:rPr lang="en-US" dirty="0">
                <a:solidFill>
                  <a:schemeClr val="accent1">
                    <a:lumMod val="50000"/>
                  </a:schemeClr>
                </a:solidFill>
              </a:rPr>
              <a:t>Glitches- Let us know immediately!</a:t>
            </a:r>
          </a:p>
        </p:txBody>
      </p:sp>
      <p:pic>
        <p:nvPicPr>
          <p:cNvPr id="9" name="Picture Placeholder 8">
            <a:extLst>
              <a:ext uri="{FF2B5EF4-FFF2-40B4-BE49-F238E27FC236}">
                <a16:creationId xmlns:a16="http://schemas.microsoft.com/office/drawing/2014/main" id="{71721CA4-A4DE-4064-A8E6-96148525225A}"/>
              </a:ext>
            </a:extLst>
          </p:cNvPr>
          <p:cNvPicPr>
            <a:picLocks noGrp="1" noChangeAspect="1"/>
          </p:cNvPicPr>
          <p:nvPr>
            <p:ph type="pic" idx="1"/>
          </p:nvPr>
        </p:nvPicPr>
        <p:blipFill>
          <a:blip r:embed="rId2"/>
          <a:srcRect/>
          <a:stretch/>
        </p:blipFill>
        <p:spPr>
          <a:xfrm>
            <a:off x="2292995" y="345515"/>
            <a:ext cx="6393804" cy="4567003"/>
          </a:xfrm>
        </p:spPr>
      </p:pic>
      <p:sp>
        <p:nvSpPr>
          <p:cNvPr id="4" name="Text Placeholder 3">
            <a:extLst>
              <a:ext uri="{FF2B5EF4-FFF2-40B4-BE49-F238E27FC236}">
                <a16:creationId xmlns:a16="http://schemas.microsoft.com/office/drawing/2014/main" id="{1C507F06-C190-4897-A2E9-0AA8E6684053}"/>
              </a:ext>
            </a:extLst>
          </p:cNvPr>
          <p:cNvSpPr>
            <a:spLocks noGrp="1"/>
          </p:cNvSpPr>
          <p:nvPr>
            <p:ph type="body" sz="half" idx="2"/>
          </p:nvPr>
        </p:nvSpPr>
        <p:spPr/>
        <p:txBody>
          <a:bodyPr>
            <a:normAutofit fontScale="92500" lnSpcReduction="10000"/>
          </a:bodyPr>
          <a:lstStyle/>
          <a:p>
            <a:r>
              <a:rPr lang="en-US" sz="1400" dirty="0"/>
              <a:t>As you come across something not quite working right please take a screenshot and provide as much detail as possible about the problem you are experiencing. Email this to </a:t>
            </a:r>
            <a:r>
              <a:rPr lang="en-US" sz="1400" dirty="0">
                <a:solidFill>
                  <a:schemeClr val="accent1">
                    <a:lumMod val="50000"/>
                  </a:schemeClr>
                </a:solidFill>
                <a:hlinkClick r:id="rId3">
                  <a:extLst>
                    <a:ext uri="{A12FA001-AC4F-418D-AE19-62706E023703}">
                      <ahyp:hlinkClr xmlns:ahyp="http://schemas.microsoft.com/office/drawing/2018/hyperlinkcolor" val="tx"/>
                    </a:ext>
                  </a:extLst>
                </a:hlinkClick>
              </a:rPr>
              <a:t>jcastanedaidr@gmail.com</a:t>
            </a:r>
            <a:r>
              <a:rPr lang="en-US" sz="1400" dirty="0">
                <a:solidFill>
                  <a:schemeClr val="accent1">
                    <a:lumMod val="50000"/>
                  </a:schemeClr>
                </a:solidFill>
              </a:rPr>
              <a:t> </a:t>
            </a:r>
            <a:r>
              <a:rPr lang="en-US" sz="1400" dirty="0"/>
              <a:t>Please do not wait until the end of the pilot to do this but let us know immediately. This will allow us to fix problems quicker. </a:t>
            </a:r>
          </a:p>
        </p:txBody>
      </p:sp>
      <p:sp>
        <p:nvSpPr>
          <p:cNvPr id="3" name="Slide Number Placeholder 2">
            <a:extLst>
              <a:ext uri="{FF2B5EF4-FFF2-40B4-BE49-F238E27FC236}">
                <a16:creationId xmlns:a16="http://schemas.microsoft.com/office/drawing/2014/main" id="{87725C8C-B6FF-4BEE-B7F0-3DFD7C2734C8}"/>
              </a:ext>
            </a:extLst>
          </p:cNvPr>
          <p:cNvSpPr>
            <a:spLocks noGrp="1"/>
          </p:cNvSpPr>
          <p:nvPr>
            <p:ph type="sldNum" sz="quarter" idx="12"/>
          </p:nvPr>
        </p:nvSpPr>
        <p:spPr/>
        <p:txBody>
          <a:bodyPr/>
          <a:lstStyle/>
          <a:p>
            <a:fld id="{98C0CDE5-970C-4CC4-BF43-0DA127E73E82}" type="slidenum">
              <a:rPr lang="en-US" smtClean="0"/>
              <a:pPr/>
              <a:t>11</a:t>
            </a:fld>
            <a:endParaRPr lang="en-US" dirty="0"/>
          </a:p>
        </p:txBody>
      </p:sp>
      <p:pic>
        <p:nvPicPr>
          <p:cNvPr id="7" name="Picture 6">
            <a:extLst>
              <a:ext uri="{FF2B5EF4-FFF2-40B4-BE49-F238E27FC236}">
                <a16:creationId xmlns:a16="http://schemas.microsoft.com/office/drawing/2014/main" id="{3282EFA1-9480-4739-93F3-5C614FBC5C5B}"/>
              </a:ext>
            </a:extLst>
          </p:cNvPr>
          <p:cNvPicPr>
            <a:picLocks noChangeAspect="1"/>
          </p:cNvPicPr>
          <p:nvPr/>
        </p:nvPicPr>
        <p:blipFill>
          <a:blip r:embed="rId4"/>
          <a:stretch>
            <a:fillRect/>
          </a:stretch>
        </p:blipFill>
        <p:spPr>
          <a:xfrm>
            <a:off x="147312" y="62685"/>
            <a:ext cx="1005224" cy="443865"/>
          </a:xfrm>
          <a:prstGeom prst="rect">
            <a:avLst/>
          </a:prstGeom>
        </p:spPr>
      </p:pic>
    </p:spTree>
    <p:extLst>
      <p:ext uri="{BB962C8B-B14F-4D97-AF65-F5344CB8AC3E}">
        <p14:creationId xmlns:p14="http://schemas.microsoft.com/office/powerpoint/2010/main" val="253257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AA4C6-BA7F-40BC-AD51-EFDDDBEA5A84}"/>
              </a:ext>
            </a:extLst>
          </p:cNvPr>
          <p:cNvSpPr>
            <a:spLocks noGrp="1"/>
          </p:cNvSpPr>
          <p:nvPr>
            <p:ph type="title"/>
          </p:nvPr>
        </p:nvSpPr>
        <p:spPr/>
        <p:txBody>
          <a:bodyPr>
            <a:normAutofit/>
          </a:bodyPr>
          <a:lstStyle/>
          <a:p>
            <a:br>
              <a:rPr lang="en-US" sz="1600" dirty="0"/>
            </a:br>
            <a:r>
              <a:rPr lang="en-US" sz="1600" dirty="0"/>
              <a:t>If you have questions about this pilot process please email </a:t>
            </a:r>
            <a:r>
              <a:rPr lang="en-US" sz="1600" dirty="0">
                <a:solidFill>
                  <a:schemeClr val="accent1">
                    <a:lumMod val="50000"/>
                  </a:schemeClr>
                </a:solidFill>
                <a:hlinkClick r:id="rId2">
                  <a:extLst>
                    <a:ext uri="{A12FA001-AC4F-418D-AE19-62706E023703}">
                      <ahyp:hlinkClr xmlns:ahyp="http://schemas.microsoft.com/office/drawing/2018/hyperlinkcolor" val="tx"/>
                    </a:ext>
                  </a:extLst>
                </a:hlinkClick>
              </a:rPr>
              <a:t>jcastanedaidr@gmail.com</a:t>
            </a:r>
            <a:r>
              <a:rPr lang="en-US" sz="1600" dirty="0">
                <a:solidFill>
                  <a:schemeClr val="accent1">
                    <a:lumMod val="50000"/>
                  </a:schemeClr>
                </a:solidFill>
              </a:rPr>
              <a:t>  </a:t>
            </a:r>
            <a:r>
              <a:rPr lang="en-US" sz="1600" dirty="0"/>
              <a:t>or call 931-668-4129. </a:t>
            </a:r>
            <a:endParaRPr lang="ru-RU" sz="1600" dirty="0"/>
          </a:p>
        </p:txBody>
      </p:sp>
      <p:pic>
        <p:nvPicPr>
          <p:cNvPr id="7" name="Picture Placeholder 6">
            <a:extLst>
              <a:ext uri="{FF2B5EF4-FFF2-40B4-BE49-F238E27FC236}">
                <a16:creationId xmlns:a16="http://schemas.microsoft.com/office/drawing/2014/main" id="{10962572-14B4-44BB-89AB-9ADA56D6B408}"/>
              </a:ext>
            </a:extLst>
          </p:cNvPr>
          <p:cNvPicPr>
            <a:picLocks noGrp="1" noChangeAspect="1"/>
          </p:cNvPicPr>
          <p:nvPr>
            <p:ph type="pic" sz="quarter" idx="13"/>
          </p:nvPr>
        </p:nvPicPr>
        <p:blipFill>
          <a:blip r:embed="rId3"/>
          <a:srcRect/>
          <a:stretch/>
        </p:blipFill>
        <p:spPr>
          <a:xfrm>
            <a:off x="-1600" y="1035699"/>
            <a:ext cx="6052552" cy="5215812"/>
          </a:xfrm>
        </p:spPr>
      </p:pic>
      <p:sp>
        <p:nvSpPr>
          <p:cNvPr id="4" name="Text Placeholder 3">
            <a:extLst>
              <a:ext uri="{FF2B5EF4-FFF2-40B4-BE49-F238E27FC236}">
                <a16:creationId xmlns:a16="http://schemas.microsoft.com/office/drawing/2014/main" id="{F155FC3B-DD33-4B9A-A5EB-A2301786CE4E}"/>
              </a:ext>
            </a:extLst>
          </p:cNvPr>
          <p:cNvSpPr>
            <a:spLocks noGrp="1"/>
          </p:cNvSpPr>
          <p:nvPr>
            <p:ph type="body" sz="quarter" idx="14"/>
          </p:nvPr>
        </p:nvSpPr>
        <p:spPr/>
        <p:txBody>
          <a:bodyPr/>
          <a:lstStyle/>
          <a:p>
            <a:r>
              <a:rPr lang="en-US" dirty="0"/>
              <a:t>Thank you!</a:t>
            </a:r>
            <a:endParaRPr lang="ru-RU" dirty="0"/>
          </a:p>
        </p:txBody>
      </p:sp>
      <p:pic>
        <p:nvPicPr>
          <p:cNvPr id="5" name="Picture 4">
            <a:extLst>
              <a:ext uri="{FF2B5EF4-FFF2-40B4-BE49-F238E27FC236}">
                <a16:creationId xmlns:a16="http://schemas.microsoft.com/office/drawing/2014/main" id="{946B4E3B-F88C-42A7-8C5F-2CDF1AC6EC4F}"/>
              </a:ext>
            </a:extLst>
          </p:cNvPr>
          <p:cNvPicPr>
            <a:picLocks noChangeAspect="1"/>
          </p:cNvPicPr>
          <p:nvPr/>
        </p:nvPicPr>
        <p:blipFill>
          <a:blip r:embed="rId4"/>
          <a:stretch>
            <a:fillRect/>
          </a:stretch>
        </p:blipFill>
        <p:spPr>
          <a:xfrm>
            <a:off x="147312" y="62685"/>
            <a:ext cx="1005224" cy="443865"/>
          </a:xfrm>
          <a:prstGeom prst="rect">
            <a:avLst/>
          </a:prstGeom>
        </p:spPr>
      </p:pic>
    </p:spTree>
    <p:extLst>
      <p:ext uri="{BB962C8B-B14F-4D97-AF65-F5344CB8AC3E}">
        <p14:creationId xmlns:p14="http://schemas.microsoft.com/office/powerpoint/2010/main" val="192333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Pilot Test</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Purpose</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a:bodyPr>
          <a:lstStyle/>
          <a:p>
            <a:r>
              <a:rPr lang="en-US" dirty="0"/>
              <a:t>Test out all features of the current tool to ensure they are working properly, provide feedback for any updates or changes that could be made in the future to the tool as well as the quality of all of the current resources available for the MEP Referral System.</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2"/>
          <a:srcRect/>
          <a:stretch/>
        </p:blipFill>
        <p:spPr>
          <a:xfrm rot="720000">
            <a:off x="6379979" y="247010"/>
            <a:ext cx="4647699" cy="5436719"/>
          </a:xfrm>
        </p:spPr>
      </p:pic>
      <p:pic>
        <p:nvPicPr>
          <p:cNvPr id="3" name="Picture 2">
            <a:extLst>
              <a:ext uri="{FF2B5EF4-FFF2-40B4-BE49-F238E27FC236}">
                <a16:creationId xmlns:a16="http://schemas.microsoft.com/office/drawing/2014/main" id="{6BF6BE20-201E-493A-A781-CD875DDDDB1E}"/>
              </a:ext>
            </a:extLst>
          </p:cNvPr>
          <p:cNvPicPr>
            <a:picLocks noChangeAspect="1"/>
          </p:cNvPicPr>
          <p:nvPr/>
        </p:nvPicPr>
        <p:blipFill>
          <a:blip r:embed="rId3"/>
          <a:stretch>
            <a:fillRect/>
          </a:stretch>
        </p:blipFill>
        <p:spPr>
          <a:xfrm>
            <a:off x="147312" y="62685"/>
            <a:ext cx="1005224" cy="443865"/>
          </a:xfrm>
          <a:prstGeom prst="rect">
            <a:avLst/>
          </a:prstGeom>
        </p:spPr>
      </p:pic>
    </p:spTree>
    <p:extLst>
      <p:ext uri="{BB962C8B-B14F-4D97-AF65-F5344CB8AC3E}">
        <p14:creationId xmlns:p14="http://schemas.microsoft.com/office/powerpoint/2010/main" val="73894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r>
              <a:rPr lang="en-US" dirty="0">
                <a:solidFill>
                  <a:schemeClr val="accent1">
                    <a:lumMod val="50000"/>
                  </a:schemeClr>
                </a:solidFill>
              </a:rPr>
              <a:t>Pilot Requirements</a:t>
            </a:r>
          </a:p>
        </p:txBody>
      </p:sp>
      <p:sp>
        <p:nvSpPr>
          <p:cNvPr id="6" name="Content Placeholder 5">
            <a:extLst>
              <a:ext uri="{FF2B5EF4-FFF2-40B4-BE49-F238E27FC236}">
                <a16:creationId xmlns:a16="http://schemas.microsoft.com/office/drawing/2014/main" id="{0CFD3F00-59D5-4A1A-A726-624C8E7A15E7}"/>
              </a:ext>
            </a:extLst>
          </p:cNvPr>
          <p:cNvSpPr>
            <a:spLocks noGrp="1"/>
          </p:cNvSpPr>
          <p:nvPr>
            <p:ph sz="half" idx="1"/>
          </p:nvPr>
        </p:nvSpPr>
        <p:spPr/>
        <p:txBody>
          <a:bodyPr>
            <a:normAutofit fontScale="92500" lnSpcReduction="10000"/>
          </a:bodyPr>
          <a:lstStyle/>
          <a:p>
            <a:endParaRPr lang="en-US" dirty="0"/>
          </a:p>
          <a:p>
            <a:r>
              <a:rPr lang="en-US" dirty="0"/>
              <a:t>All IRRC States must participate in the pilot. </a:t>
            </a:r>
          </a:p>
          <a:p>
            <a:r>
              <a:rPr lang="en-US" dirty="0"/>
              <a:t>Each state must complete the three stages of the pilot. </a:t>
            </a:r>
          </a:p>
          <a:p>
            <a:r>
              <a:rPr lang="en-US" dirty="0"/>
              <a:t>Pilot will end February 29</a:t>
            </a:r>
            <a:r>
              <a:rPr lang="en-US" baseline="30000" dirty="0"/>
              <a:t>th</a:t>
            </a:r>
            <a:endParaRPr lang="en-US" dirty="0"/>
          </a:p>
          <a:p>
            <a:r>
              <a:rPr lang="en-US" dirty="0"/>
              <a:t>Pilot Forms will need to be turned 				in to Cari by 3-6-20</a:t>
            </a:r>
          </a:p>
          <a:p>
            <a:endParaRPr lang="en-US" dirty="0"/>
          </a:p>
          <a:p>
            <a:pPr marL="0" indent="0">
              <a:buNone/>
            </a:pPr>
            <a:r>
              <a:rPr lang="en-US" dirty="0"/>
              <a:t>		Data Collection Forms can be found here: </a:t>
            </a: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https://www.idr-consortium.net/DataCollection.html</a:t>
            </a:r>
            <a:endParaRPr lang="en-US" dirty="0">
              <a:solidFill>
                <a:schemeClr val="accent1">
                  <a:lumMod val="50000"/>
                </a:schemeClr>
              </a:solidFill>
            </a:endParaRPr>
          </a:p>
        </p:txBody>
      </p:sp>
      <p:sp>
        <p:nvSpPr>
          <p:cNvPr id="7" name="Content Placeholder 6">
            <a:extLst>
              <a:ext uri="{FF2B5EF4-FFF2-40B4-BE49-F238E27FC236}">
                <a16:creationId xmlns:a16="http://schemas.microsoft.com/office/drawing/2014/main" id="{40B90D95-F77A-4DA5-9F7D-7EAE21458083}"/>
              </a:ext>
            </a:extLst>
          </p:cNvPr>
          <p:cNvSpPr>
            <a:spLocks noGrp="1"/>
          </p:cNvSpPr>
          <p:nvPr>
            <p:ph sz="half" idx="2"/>
          </p:nvPr>
        </p:nvSpPr>
        <p:spPr/>
        <p:txBody>
          <a:bodyPr>
            <a:normAutofit fontScale="92500" lnSpcReduction="10000"/>
          </a:bodyPr>
          <a:lstStyle/>
          <a:p>
            <a:r>
              <a:rPr lang="en-US" dirty="0"/>
              <a:t>Stages</a:t>
            </a:r>
          </a:p>
          <a:p>
            <a:r>
              <a:rPr lang="en-US" dirty="0"/>
              <a:t>1 State Director </a:t>
            </a:r>
          </a:p>
          <a:p>
            <a:r>
              <a:rPr lang="en-US" dirty="0"/>
              <a:t>2 Administrators</a:t>
            </a:r>
          </a:p>
          <a:p>
            <a:r>
              <a:rPr lang="en-US" dirty="0"/>
              <a:t>3 Recruiters</a:t>
            </a:r>
          </a:p>
          <a:p>
            <a:endParaRPr lang="en-US" dirty="0"/>
          </a:p>
          <a:p>
            <a:r>
              <a:rPr lang="en-US" dirty="0"/>
              <a:t>*** in a state with less then 3 recruiters the # of recruiters in that state would complete the pilot***</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3</a:t>
            </a:fld>
            <a:endParaRPr lang="en-US" dirty="0"/>
          </a:p>
        </p:txBody>
      </p:sp>
      <p:pic>
        <p:nvPicPr>
          <p:cNvPr id="8" name="Picture 7">
            <a:extLst>
              <a:ext uri="{FF2B5EF4-FFF2-40B4-BE49-F238E27FC236}">
                <a16:creationId xmlns:a16="http://schemas.microsoft.com/office/drawing/2014/main" id="{BB434C22-3ECD-4F49-BF19-3F9C48C2519A}"/>
              </a:ext>
            </a:extLst>
          </p:cNvPr>
          <p:cNvPicPr>
            <a:picLocks noChangeAspect="1"/>
          </p:cNvPicPr>
          <p:nvPr/>
        </p:nvPicPr>
        <p:blipFill>
          <a:blip r:embed="rId3"/>
          <a:stretch>
            <a:fillRect/>
          </a:stretch>
        </p:blipFill>
        <p:spPr>
          <a:xfrm>
            <a:off x="147312" y="62685"/>
            <a:ext cx="1005224" cy="443865"/>
          </a:xfrm>
          <a:prstGeom prst="rect">
            <a:avLst/>
          </a:prstGeom>
        </p:spPr>
      </p:pic>
      <p:pic>
        <p:nvPicPr>
          <p:cNvPr id="9" name="Picture Placeholder 8">
            <a:extLst>
              <a:ext uri="{FF2B5EF4-FFF2-40B4-BE49-F238E27FC236}">
                <a16:creationId xmlns:a16="http://schemas.microsoft.com/office/drawing/2014/main" id="{F08C3CC4-3579-4E01-958D-30EB17F8E14E}"/>
              </a:ext>
            </a:extLst>
          </p:cNvPr>
          <p:cNvPicPr>
            <a:picLocks noChangeAspect="1"/>
          </p:cNvPicPr>
          <p:nvPr/>
        </p:nvPicPr>
        <p:blipFill>
          <a:blip r:embed="rId4"/>
          <a:srcRect/>
          <a:stretch/>
        </p:blipFill>
        <p:spPr>
          <a:xfrm>
            <a:off x="7885782" y="1087360"/>
            <a:ext cx="3005041" cy="2146458"/>
          </a:xfrm>
          <a:prstGeom prst="rect">
            <a:avLst/>
          </a:prstGeom>
        </p:spPr>
      </p:pic>
    </p:spTree>
    <p:extLst>
      <p:ext uri="{BB962C8B-B14F-4D97-AF65-F5344CB8AC3E}">
        <p14:creationId xmlns:p14="http://schemas.microsoft.com/office/powerpoint/2010/main" val="413896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r>
              <a:rPr lang="en-US" dirty="0">
                <a:solidFill>
                  <a:schemeClr val="accent1">
                    <a:lumMod val="50000"/>
                  </a:schemeClr>
                </a:solidFill>
              </a:rPr>
              <a:t>Pilot Requirements</a:t>
            </a:r>
          </a:p>
        </p:txBody>
      </p:sp>
      <p:sp>
        <p:nvSpPr>
          <p:cNvPr id="6" name="Content Placeholder 5">
            <a:extLst>
              <a:ext uri="{FF2B5EF4-FFF2-40B4-BE49-F238E27FC236}">
                <a16:creationId xmlns:a16="http://schemas.microsoft.com/office/drawing/2014/main" id="{0CFD3F00-59D5-4A1A-A726-624C8E7A15E7}"/>
              </a:ext>
            </a:extLst>
          </p:cNvPr>
          <p:cNvSpPr>
            <a:spLocks noGrp="1"/>
          </p:cNvSpPr>
          <p:nvPr>
            <p:ph sz="half" idx="1"/>
          </p:nvPr>
        </p:nvSpPr>
        <p:spPr/>
        <p:txBody>
          <a:bodyPr/>
          <a:lstStyle/>
          <a:p>
            <a:r>
              <a:rPr lang="en-US" dirty="0"/>
              <a:t>The Electronic Survey referral tool can be found at the following link</a:t>
            </a:r>
          </a:p>
          <a:p>
            <a:r>
              <a:rPr lang="en-US">
                <a:solidFill>
                  <a:schemeClr val="accent1">
                    <a:lumMod val="50000"/>
                  </a:schemeClr>
                </a:solidFill>
                <a:hlinkClick r:id="rId2"/>
              </a:rPr>
              <a:t>https://idrreferrals.net/index.php</a:t>
            </a:r>
            <a:endParaRPr lang="en-US" dirty="0">
              <a:solidFill>
                <a:schemeClr val="accent1">
                  <a:lumMod val="50000"/>
                </a:schemeClr>
              </a:solidFill>
            </a:endParaRPr>
          </a:p>
        </p:txBody>
      </p:sp>
      <p:sp>
        <p:nvSpPr>
          <p:cNvPr id="7" name="Content Placeholder 6">
            <a:extLst>
              <a:ext uri="{FF2B5EF4-FFF2-40B4-BE49-F238E27FC236}">
                <a16:creationId xmlns:a16="http://schemas.microsoft.com/office/drawing/2014/main" id="{40B90D95-F77A-4DA5-9F7D-7EAE21458083}"/>
              </a:ext>
            </a:extLst>
          </p:cNvPr>
          <p:cNvSpPr>
            <a:spLocks noGrp="1"/>
          </p:cNvSpPr>
          <p:nvPr>
            <p:ph sz="half" idx="2"/>
          </p:nvPr>
        </p:nvSpPr>
        <p:spPr/>
        <p:txBody>
          <a:bodyPr>
            <a:normAutofit/>
          </a:bodyPr>
          <a:lstStyle/>
          <a:p>
            <a:r>
              <a:rPr lang="en-US" dirty="0"/>
              <a:t>At each stage of the pilot the participants need to be comfortable entering and using the referral tool to report new referrals. </a:t>
            </a:r>
          </a:p>
          <a:p>
            <a:r>
              <a:rPr lang="en-US" dirty="0"/>
              <a:t>The referral tool is easy to use. If needed view this </a:t>
            </a:r>
            <a:r>
              <a:rPr lang="en-US" dirty="0">
                <a:solidFill>
                  <a:schemeClr val="accent1">
                    <a:lumMod val="50000"/>
                  </a:schemeClr>
                </a:solidFill>
                <a:hlinkClick r:id="rId3">
                  <a:extLst>
                    <a:ext uri="{A12FA001-AC4F-418D-AE19-62706E023703}">
                      <ahyp:hlinkClr xmlns:ahyp="http://schemas.microsoft.com/office/drawing/2018/hyperlinkcolor" val="tx"/>
                    </a:ext>
                  </a:extLst>
                </a:hlinkClick>
              </a:rPr>
              <a:t>simple video </a:t>
            </a:r>
            <a:r>
              <a:rPr lang="en-US" dirty="0"/>
              <a:t>to learn more about entering referrals. </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4</a:t>
            </a:fld>
            <a:endParaRPr lang="en-US" dirty="0"/>
          </a:p>
        </p:txBody>
      </p:sp>
      <p:pic>
        <p:nvPicPr>
          <p:cNvPr id="8" name="Picture 7">
            <a:extLst>
              <a:ext uri="{FF2B5EF4-FFF2-40B4-BE49-F238E27FC236}">
                <a16:creationId xmlns:a16="http://schemas.microsoft.com/office/drawing/2014/main" id="{95D6ADC9-C673-49EE-A6B1-762E8302538D}"/>
              </a:ext>
            </a:extLst>
          </p:cNvPr>
          <p:cNvPicPr>
            <a:picLocks noChangeAspect="1"/>
          </p:cNvPicPr>
          <p:nvPr/>
        </p:nvPicPr>
        <p:blipFill>
          <a:blip r:embed="rId4"/>
          <a:stretch>
            <a:fillRect/>
          </a:stretch>
        </p:blipFill>
        <p:spPr>
          <a:xfrm>
            <a:off x="147312" y="62685"/>
            <a:ext cx="1005224" cy="443865"/>
          </a:xfrm>
          <a:prstGeom prst="rect">
            <a:avLst/>
          </a:prstGeom>
        </p:spPr>
      </p:pic>
      <p:pic>
        <p:nvPicPr>
          <p:cNvPr id="9" name="Picture Placeholder 8">
            <a:extLst>
              <a:ext uri="{FF2B5EF4-FFF2-40B4-BE49-F238E27FC236}">
                <a16:creationId xmlns:a16="http://schemas.microsoft.com/office/drawing/2014/main" id="{9203CD21-7D58-46D8-83BA-B9EE2AE3DC89}"/>
              </a:ext>
            </a:extLst>
          </p:cNvPr>
          <p:cNvPicPr>
            <a:picLocks noChangeAspect="1"/>
          </p:cNvPicPr>
          <p:nvPr/>
        </p:nvPicPr>
        <p:blipFill>
          <a:blip r:embed="rId5"/>
          <a:srcRect/>
          <a:stretch/>
        </p:blipFill>
        <p:spPr>
          <a:xfrm>
            <a:off x="2194655" y="3314700"/>
            <a:ext cx="2781013" cy="1986438"/>
          </a:xfrm>
          <a:prstGeom prst="rect">
            <a:avLst/>
          </a:prstGeom>
        </p:spPr>
      </p:pic>
    </p:spTree>
    <p:extLst>
      <p:ext uri="{BB962C8B-B14F-4D97-AF65-F5344CB8AC3E}">
        <p14:creationId xmlns:p14="http://schemas.microsoft.com/office/powerpoint/2010/main" val="212860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p:txBody>
          <a:bodyPr>
            <a:normAutofit/>
          </a:bodyPr>
          <a:lstStyle/>
          <a:p>
            <a:r>
              <a:rPr lang="en-US" dirty="0"/>
              <a:t>Pilot Requirements</a:t>
            </a:r>
          </a:p>
        </p:txBody>
      </p:sp>
      <p:sp>
        <p:nvSpPr>
          <p:cNvPr id="6" name="Content Placeholder 5">
            <a:extLst>
              <a:ext uri="{FF2B5EF4-FFF2-40B4-BE49-F238E27FC236}">
                <a16:creationId xmlns:a16="http://schemas.microsoft.com/office/drawing/2014/main" id="{0CFD3F00-59D5-4A1A-A726-624C8E7A15E7}"/>
              </a:ext>
            </a:extLst>
          </p:cNvPr>
          <p:cNvSpPr>
            <a:spLocks noGrp="1"/>
          </p:cNvSpPr>
          <p:nvPr>
            <p:ph sz="half" idx="1"/>
          </p:nvPr>
        </p:nvSpPr>
        <p:spPr/>
        <p:txBody>
          <a:bodyPr/>
          <a:lstStyle/>
          <a:p>
            <a:r>
              <a:rPr lang="en-US" dirty="0"/>
              <a:t>The Electronic Referral tool admin page can be found at the following link</a:t>
            </a:r>
          </a:p>
          <a:p>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https://idrreferrals.net/admin</a:t>
            </a:r>
            <a:endParaRPr lang="en-US" dirty="0">
              <a:solidFill>
                <a:schemeClr val="accent1">
                  <a:lumMod val="50000"/>
                </a:schemeClr>
              </a:solidFill>
            </a:endParaRPr>
          </a:p>
        </p:txBody>
      </p:sp>
      <p:sp>
        <p:nvSpPr>
          <p:cNvPr id="7" name="Content Placeholder 6">
            <a:extLst>
              <a:ext uri="{FF2B5EF4-FFF2-40B4-BE49-F238E27FC236}">
                <a16:creationId xmlns:a16="http://schemas.microsoft.com/office/drawing/2014/main" id="{40B90D95-F77A-4DA5-9F7D-7EAE21458083}"/>
              </a:ext>
            </a:extLst>
          </p:cNvPr>
          <p:cNvSpPr>
            <a:spLocks noGrp="1"/>
          </p:cNvSpPr>
          <p:nvPr>
            <p:ph sz="half" idx="2"/>
          </p:nvPr>
        </p:nvSpPr>
        <p:spPr/>
        <p:txBody>
          <a:bodyPr>
            <a:normAutofit/>
          </a:bodyPr>
          <a:lstStyle/>
          <a:p>
            <a:r>
              <a:rPr lang="en-US" dirty="0"/>
              <a:t>At each stage of the pilot the participants need to be comfortable accessing the admin page to view their referrals. </a:t>
            </a:r>
          </a:p>
          <a:p>
            <a:r>
              <a:rPr lang="en-US" dirty="0">
                <a:solidFill>
                  <a:schemeClr val="accent1">
                    <a:lumMod val="50000"/>
                  </a:schemeClr>
                </a:solidFill>
                <a:hlinkClick r:id="rId3">
                  <a:extLst>
                    <a:ext uri="{A12FA001-AC4F-418D-AE19-62706E023703}">
                      <ahyp:hlinkClr xmlns:ahyp="http://schemas.microsoft.com/office/drawing/2018/hyperlinkcolor" val="tx"/>
                    </a:ext>
                  </a:extLst>
                </a:hlinkClick>
              </a:rPr>
              <a:t>This video </a:t>
            </a:r>
            <a:r>
              <a:rPr lang="en-US" dirty="0"/>
              <a:t>explains the process of how to use the admin tool. </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5</a:t>
            </a:fld>
            <a:endParaRPr lang="en-US" dirty="0"/>
          </a:p>
        </p:txBody>
      </p:sp>
      <p:pic>
        <p:nvPicPr>
          <p:cNvPr id="8" name="Picture 7">
            <a:extLst>
              <a:ext uri="{FF2B5EF4-FFF2-40B4-BE49-F238E27FC236}">
                <a16:creationId xmlns:a16="http://schemas.microsoft.com/office/drawing/2014/main" id="{6DDBB1D8-8B81-4C17-8A56-8760DA01D4EB}"/>
              </a:ext>
            </a:extLst>
          </p:cNvPr>
          <p:cNvPicPr>
            <a:picLocks noChangeAspect="1"/>
          </p:cNvPicPr>
          <p:nvPr/>
        </p:nvPicPr>
        <p:blipFill>
          <a:blip r:embed="rId4"/>
          <a:stretch>
            <a:fillRect/>
          </a:stretch>
        </p:blipFill>
        <p:spPr>
          <a:xfrm>
            <a:off x="147312" y="62685"/>
            <a:ext cx="1005224" cy="443865"/>
          </a:xfrm>
          <a:prstGeom prst="rect">
            <a:avLst/>
          </a:prstGeom>
        </p:spPr>
      </p:pic>
      <p:pic>
        <p:nvPicPr>
          <p:cNvPr id="9" name="Picture Placeholder 8">
            <a:extLst>
              <a:ext uri="{FF2B5EF4-FFF2-40B4-BE49-F238E27FC236}">
                <a16:creationId xmlns:a16="http://schemas.microsoft.com/office/drawing/2014/main" id="{78B853E1-2207-40BB-81B4-FFD4FEA9CA2A}"/>
              </a:ext>
            </a:extLst>
          </p:cNvPr>
          <p:cNvPicPr>
            <a:picLocks noChangeAspect="1"/>
          </p:cNvPicPr>
          <p:nvPr/>
        </p:nvPicPr>
        <p:blipFill>
          <a:blip r:embed="rId5"/>
          <a:srcRect/>
          <a:stretch/>
        </p:blipFill>
        <p:spPr>
          <a:xfrm>
            <a:off x="2643949" y="4125550"/>
            <a:ext cx="3825430" cy="2732450"/>
          </a:xfrm>
          <a:prstGeom prst="rect">
            <a:avLst/>
          </a:prstGeom>
        </p:spPr>
      </p:pic>
    </p:spTree>
    <p:extLst>
      <p:ext uri="{BB962C8B-B14F-4D97-AF65-F5344CB8AC3E}">
        <p14:creationId xmlns:p14="http://schemas.microsoft.com/office/powerpoint/2010/main" val="52970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Pilot Test Requirements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6</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1 State Director</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fontScale="92500" lnSpcReduction="10000"/>
          </a:bodyPr>
          <a:lstStyle/>
          <a:p>
            <a:r>
              <a:rPr lang="en-US" dirty="0"/>
              <a:t>Test inputting referrals</a:t>
            </a:r>
          </a:p>
          <a:p>
            <a:r>
              <a:rPr lang="en-US" dirty="0"/>
              <a:t>Test set up of state admin accounts</a:t>
            </a:r>
          </a:p>
          <a:p>
            <a:r>
              <a:rPr lang="en-US" dirty="0"/>
              <a:t>Test use of multiple state admin accounts</a:t>
            </a:r>
          </a:p>
          <a:p>
            <a:r>
              <a:rPr lang="en-US" dirty="0"/>
              <a:t>Test having multiple state administrators assigning users to areas and counties in different areas of the state.</a:t>
            </a:r>
          </a:p>
          <a:p>
            <a:r>
              <a:rPr lang="en-US" dirty="0"/>
              <a:t>Test multiple recruiters use of tool</a:t>
            </a:r>
          </a:p>
          <a:p>
            <a:r>
              <a:rPr lang="en-US" dirty="0"/>
              <a:t>Test closing out referrals</a:t>
            </a:r>
          </a:p>
          <a:p>
            <a:r>
              <a:rPr lang="en-US" dirty="0"/>
              <a:t>Test reporting capabilities</a:t>
            </a:r>
          </a:p>
          <a:p>
            <a:r>
              <a:rPr lang="en-US" dirty="0"/>
              <a:t>Test tool with a local school, community agency, and an agribusiness.</a:t>
            </a:r>
          </a:p>
          <a:p>
            <a:r>
              <a:rPr lang="en-US" dirty="0"/>
              <a:t>Review brochures available- general, school, farm and agribusiness.</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2"/>
          <a:srcRect/>
          <a:stretch/>
        </p:blipFill>
        <p:spPr>
          <a:xfrm rot="720000">
            <a:off x="6379979" y="247010"/>
            <a:ext cx="4647699" cy="5436719"/>
          </a:xfrm>
        </p:spPr>
      </p:pic>
      <p:pic>
        <p:nvPicPr>
          <p:cNvPr id="8" name="Picture 7">
            <a:extLst>
              <a:ext uri="{FF2B5EF4-FFF2-40B4-BE49-F238E27FC236}">
                <a16:creationId xmlns:a16="http://schemas.microsoft.com/office/drawing/2014/main" id="{9E987C0E-FE11-4A96-89DB-CB36018A40A4}"/>
              </a:ext>
            </a:extLst>
          </p:cNvPr>
          <p:cNvPicPr>
            <a:picLocks noChangeAspect="1"/>
          </p:cNvPicPr>
          <p:nvPr/>
        </p:nvPicPr>
        <p:blipFill>
          <a:blip r:embed="rId3"/>
          <a:stretch>
            <a:fillRect/>
          </a:stretch>
        </p:blipFill>
        <p:spPr>
          <a:xfrm>
            <a:off x="147312" y="62685"/>
            <a:ext cx="1005224" cy="443865"/>
          </a:xfrm>
          <a:prstGeom prst="rect">
            <a:avLst/>
          </a:prstGeom>
        </p:spPr>
      </p:pic>
    </p:spTree>
    <p:extLst>
      <p:ext uri="{BB962C8B-B14F-4D97-AF65-F5344CB8AC3E}">
        <p14:creationId xmlns:p14="http://schemas.microsoft.com/office/powerpoint/2010/main" val="367141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Pilot Test Requirements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7</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2 Administrators</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a:bodyPr>
          <a:lstStyle/>
          <a:p>
            <a:r>
              <a:rPr lang="en-US" dirty="0"/>
              <a:t>Test inputting referrals </a:t>
            </a:r>
          </a:p>
          <a:p>
            <a:r>
              <a:rPr lang="en-US" dirty="0"/>
              <a:t>Test set up of user accounts for recruiters</a:t>
            </a:r>
          </a:p>
          <a:p>
            <a:r>
              <a:rPr lang="en-US" dirty="0"/>
              <a:t>Test resetting emails of user accounts</a:t>
            </a:r>
          </a:p>
          <a:p>
            <a:r>
              <a:rPr lang="en-US" dirty="0"/>
              <a:t>Test assigning areas to recruiter for referrals</a:t>
            </a:r>
          </a:p>
          <a:p>
            <a:r>
              <a:rPr lang="en-US" dirty="0"/>
              <a:t>Test use with local school district</a:t>
            </a:r>
            <a:br>
              <a:rPr lang="en-US" dirty="0"/>
            </a:br>
            <a:r>
              <a:rPr lang="en-US" dirty="0"/>
              <a:t>Test reporting capabilities</a:t>
            </a:r>
          </a:p>
          <a:p>
            <a:r>
              <a:rPr lang="en-US" dirty="0"/>
              <a:t>Test closing out referrals</a:t>
            </a:r>
          </a:p>
          <a:p>
            <a:r>
              <a:rPr lang="en-US" dirty="0"/>
              <a:t>Review brochures available- general, school, farm and agribusiness.</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2"/>
          <a:srcRect/>
          <a:stretch/>
        </p:blipFill>
        <p:spPr>
          <a:xfrm rot="720000">
            <a:off x="6384030" y="215007"/>
            <a:ext cx="4647699" cy="5462631"/>
          </a:xfrm>
        </p:spPr>
      </p:pic>
      <p:pic>
        <p:nvPicPr>
          <p:cNvPr id="7" name="Picture 6">
            <a:extLst>
              <a:ext uri="{FF2B5EF4-FFF2-40B4-BE49-F238E27FC236}">
                <a16:creationId xmlns:a16="http://schemas.microsoft.com/office/drawing/2014/main" id="{41A2B697-315E-41C4-9F56-E0EAD7DA1F6F}"/>
              </a:ext>
            </a:extLst>
          </p:cNvPr>
          <p:cNvPicPr>
            <a:picLocks noChangeAspect="1"/>
          </p:cNvPicPr>
          <p:nvPr/>
        </p:nvPicPr>
        <p:blipFill>
          <a:blip r:embed="rId3"/>
          <a:stretch>
            <a:fillRect/>
          </a:stretch>
        </p:blipFill>
        <p:spPr>
          <a:xfrm>
            <a:off x="147312" y="62685"/>
            <a:ext cx="1005224" cy="443865"/>
          </a:xfrm>
          <a:prstGeom prst="rect">
            <a:avLst/>
          </a:prstGeom>
        </p:spPr>
      </p:pic>
    </p:spTree>
    <p:extLst>
      <p:ext uri="{BB962C8B-B14F-4D97-AF65-F5344CB8AC3E}">
        <p14:creationId xmlns:p14="http://schemas.microsoft.com/office/powerpoint/2010/main" val="70779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Pilot Test Requirements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8</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3 Recruiters</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lnSpcReduction="10000"/>
          </a:bodyPr>
          <a:lstStyle/>
          <a:p>
            <a:r>
              <a:rPr lang="en-US" dirty="0"/>
              <a:t>Test inputting referrals</a:t>
            </a:r>
          </a:p>
          <a:p>
            <a:r>
              <a:rPr lang="en-US" dirty="0"/>
              <a:t>Test user account and referral assignments.</a:t>
            </a:r>
          </a:p>
          <a:p>
            <a:r>
              <a:rPr lang="en-US" dirty="0"/>
              <a:t>Test all tabs and functions such as marking a referral as eligible or ineligible.</a:t>
            </a:r>
          </a:p>
          <a:p>
            <a:r>
              <a:rPr lang="en-US" dirty="0"/>
              <a:t>Test the report function and how to read it</a:t>
            </a:r>
          </a:p>
          <a:p>
            <a:r>
              <a:rPr lang="en-US" dirty="0"/>
              <a:t>Test use of tool with local school, community agency or agribusiness, or person in the community who refers a friend.</a:t>
            </a:r>
          </a:p>
          <a:p>
            <a:r>
              <a:rPr lang="en-US" dirty="0"/>
              <a:t>Review brochures available- general, school, farm and agribusiness.</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2"/>
          <a:srcRect/>
          <a:stretch/>
        </p:blipFill>
        <p:spPr>
          <a:xfrm rot="720000">
            <a:off x="6384087" y="208590"/>
            <a:ext cx="4647699" cy="5474923"/>
          </a:xfrm>
        </p:spPr>
      </p:pic>
      <p:pic>
        <p:nvPicPr>
          <p:cNvPr id="7" name="Picture 6">
            <a:extLst>
              <a:ext uri="{FF2B5EF4-FFF2-40B4-BE49-F238E27FC236}">
                <a16:creationId xmlns:a16="http://schemas.microsoft.com/office/drawing/2014/main" id="{B02C930D-7957-47F2-AF0E-169BADEE07C9}"/>
              </a:ext>
            </a:extLst>
          </p:cNvPr>
          <p:cNvPicPr>
            <a:picLocks noChangeAspect="1"/>
          </p:cNvPicPr>
          <p:nvPr/>
        </p:nvPicPr>
        <p:blipFill>
          <a:blip r:embed="rId3"/>
          <a:stretch>
            <a:fillRect/>
          </a:stretch>
        </p:blipFill>
        <p:spPr>
          <a:xfrm>
            <a:off x="147312" y="62685"/>
            <a:ext cx="1005224" cy="443865"/>
          </a:xfrm>
          <a:prstGeom prst="rect">
            <a:avLst/>
          </a:prstGeom>
        </p:spPr>
      </p:pic>
    </p:spTree>
    <p:extLst>
      <p:ext uri="{BB962C8B-B14F-4D97-AF65-F5344CB8AC3E}">
        <p14:creationId xmlns:p14="http://schemas.microsoft.com/office/powerpoint/2010/main" val="75018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29" y="2442380"/>
            <a:ext cx="4285523" cy="804672"/>
          </a:xfrm>
        </p:spPr>
        <p:txBody>
          <a:bodyPr/>
          <a:lstStyle/>
          <a:p>
            <a:pPr algn="ctr"/>
            <a:r>
              <a:rPr lang="en-US" dirty="0"/>
              <a:t>Additional Processes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9</a:t>
            </a:fld>
            <a:endParaRPr lang="en-US" dirty="0"/>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a:bodyPr>
          <a:lstStyle/>
          <a:p>
            <a:r>
              <a:rPr lang="en-US" dirty="0"/>
              <a:t>All</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4285524" cy="3465378"/>
          </a:xfrm>
        </p:spPr>
        <p:txBody>
          <a:bodyPr>
            <a:normAutofit/>
          </a:bodyPr>
          <a:lstStyle/>
          <a:p>
            <a:r>
              <a:rPr lang="en-US" dirty="0"/>
              <a:t>Test multiple users accessing the system at once at IRRC SST Meeting 1/20</a:t>
            </a:r>
          </a:p>
          <a:p>
            <a:r>
              <a:rPr lang="en-US" dirty="0"/>
              <a:t>Each state should use information in the provided brochures to make your own state brochure or explanation of the system. This information can be found </a:t>
            </a: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https://www.idr-consortium.net/ElectronicSurvey-Pilot.html</a:t>
            </a:r>
            <a:endParaRPr lang="en-US" dirty="0">
              <a:solidFill>
                <a:schemeClr val="accent1">
                  <a:lumMod val="50000"/>
                </a:schemeClr>
              </a:solidFill>
            </a:endParaRPr>
          </a:p>
          <a:p>
            <a:r>
              <a:rPr lang="en-US" dirty="0">
                <a:solidFill>
                  <a:schemeClr val="tx1"/>
                </a:solidFill>
              </a:rPr>
              <a:t>We have a general, school district, and agribusiness farm brochure. Please review and modify as needed. </a:t>
            </a: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3"/>
          <a:srcRect/>
          <a:stretch/>
        </p:blipFill>
        <p:spPr>
          <a:xfrm rot="720000">
            <a:off x="6383220" y="184225"/>
            <a:ext cx="4647699" cy="5531820"/>
          </a:xfrm>
        </p:spPr>
      </p:pic>
      <p:pic>
        <p:nvPicPr>
          <p:cNvPr id="7" name="Picture 6">
            <a:extLst>
              <a:ext uri="{FF2B5EF4-FFF2-40B4-BE49-F238E27FC236}">
                <a16:creationId xmlns:a16="http://schemas.microsoft.com/office/drawing/2014/main" id="{BCAAC168-C84B-459B-9969-51089926DA27}"/>
              </a:ext>
            </a:extLst>
          </p:cNvPr>
          <p:cNvPicPr>
            <a:picLocks noChangeAspect="1"/>
          </p:cNvPicPr>
          <p:nvPr/>
        </p:nvPicPr>
        <p:blipFill>
          <a:blip r:embed="rId4"/>
          <a:stretch>
            <a:fillRect/>
          </a:stretch>
        </p:blipFill>
        <p:spPr>
          <a:xfrm>
            <a:off x="147312" y="62685"/>
            <a:ext cx="1005224" cy="443865"/>
          </a:xfrm>
          <a:prstGeom prst="rect">
            <a:avLst/>
          </a:prstGeom>
        </p:spPr>
      </p:pic>
    </p:spTree>
    <p:extLst>
      <p:ext uri="{BB962C8B-B14F-4D97-AF65-F5344CB8AC3E}">
        <p14:creationId xmlns:p14="http://schemas.microsoft.com/office/powerpoint/2010/main" val="3810107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F6C8FF-3D90-457B-9108-406F928CD7C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EE5440-5A1F-438E-9118-BE5E33F97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705</Words>
  <Application>Microsoft Office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Book</vt:lpstr>
      <vt:lpstr>Trebuchet MS</vt:lpstr>
      <vt:lpstr>Wingdings 3</vt:lpstr>
      <vt:lpstr>Facet</vt:lpstr>
      <vt:lpstr>IRRC Pilot </vt:lpstr>
      <vt:lpstr>Purpose</vt:lpstr>
      <vt:lpstr>Pilot Requirements</vt:lpstr>
      <vt:lpstr>Pilot Requirements</vt:lpstr>
      <vt:lpstr>Pilot Requirements</vt:lpstr>
      <vt:lpstr>1 State Director</vt:lpstr>
      <vt:lpstr>2 Administrators</vt:lpstr>
      <vt:lpstr>3 Recruiters</vt:lpstr>
      <vt:lpstr>All</vt:lpstr>
      <vt:lpstr>All</vt:lpstr>
      <vt:lpstr>Glitches- Let us know immediately!</vt:lpstr>
      <vt:lpstr> If you have questions about this pilot process please email jcastanedaidr@gmail.com  or call 931-668-4129.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2019-12-30T20:42:16Z</dcterms:created>
  <dcterms:modified xsi:type="dcterms:W3CDTF">2020-01-23T19:45:00Z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